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17"/>
  </p:notesMasterIdLst>
  <p:sldIdLst>
    <p:sldId id="262" r:id="rId3"/>
    <p:sldId id="364" r:id="rId4"/>
    <p:sldId id="257" r:id="rId5"/>
    <p:sldId id="259" r:id="rId6"/>
    <p:sldId id="267" r:id="rId7"/>
    <p:sldId id="268" r:id="rId8"/>
    <p:sldId id="269" r:id="rId9"/>
    <p:sldId id="271" r:id="rId10"/>
    <p:sldId id="270" r:id="rId11"/>
    <p:sldId id="272" r:id="rId12"/>
    <p:sldId id="274" r:id="rId13"/>
    <p:sldId id="275" r:id="rId14"/>
    <p:sldId id="276" r:id="rId15"/>
    <p:sldId id="27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3CB39E-0F40-4105-A4AF-3489EF7101B4}">
          <p14:sldIdLst>
            <p14:sldId id="262"/>
            <p14:sldId id="364"/>
            <p14:sldId id="257"/>
            <p14:sldId id="259"/>
            <p14:sldId id="267"/>
            <p14:sldId id="268"/>
            <p14:sldId id="269"/>
            <p14:sldId id="271"/>
            <p14:sldId id="270"/>
            <p14:sldId id="272"/>
            <p14:sldId id="274"/>
            <p14:sldId id="275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0C4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02352-3FFF-4909-B578-FC2D7793F3FC}" type="datetimeFigureOut">
              <a:rPr lang="en-DE" smtClean="0"/>
              <a:t>23/10/2020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8CB1E-806B-46A6-92B3-8A70E7B4B2A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605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81705F-86AC-47BE-A51C-200D1DF67A08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869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28799"/>
            <a:ext cx="9144000" cy="1681163"/>
          </a:xfrm>
          <a:prstGeom prst="rect">
            <a:avLst/>
          </a:prstGeom>
        </p:spPr>
        <p:txBody>
          <a:bodyPr anchor="b"/>
          <a:lstStyle>
            <a:lvl1pPr algn="ctr">
              <a:defRPr sz="6000" i="0">
                <a:latin typeface="Montserrat" panose="00000500000000000000" pitchFamily="2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326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H="1" flipV="1">
            <a:off x="579473" y="6653451"/>
            <a:ext cx="11032154" cy="35408"/>
          </a:xfrm>
          <a:prstGeom prst="line">
            <a:avLst/>
          </a:prstGeom>
          <a:ln w="254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21" y="5092430"/>
            <a:ext cx="3600457" cy="8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3" t="-56" r="-1" b="2"/>
          <a:stretch/>
        </p:blipFill>
        <p:spPr>
          <a:xfrm>
            <a:off x="520262" y="6455979"/>
            <a:ext cx="11485285" cy="22780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346076"/>
            <a:ext cx="12192000" cy="63750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6076"/>
            <a:ext cx="12192000" cy="63750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lIns="522000">
            <a:noAutofit/>
          </a:bodyPr>
          <a:lstStyle>
            <a:lvl1pPr>
              <a:defRPr sz="3800" i="0">
                <a:solidFill>
                  <a:srgbClr val="ED1C24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0" y="1224000"/>
            <a:ext cx="11250900" cy="4933700"/>
          </a:xfrm>
          <a:prstGeom prst="rect">
            <a:avLst/>
          </a:prstGeom>
        </p:spPr>
        <p:txBody>
          <a:bodyPr lIns="0"/>
          <a:lstStyle>
            <a:lvl1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Lato" panose="020F050202020403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658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4000221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11429264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2300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944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27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160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350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05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73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80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rgbClr val="ED1C24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7732A91-E20D-493C-BD06-39930D6CC2F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440438" y="5690332"/>
            <a:ext cx="2674306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4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benjamin.kettner@ml-pa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60" y="1986671"/>
            <a:ext cx="11429264" cy="3233630"/>
          </a:xfrm>
        </p:spPr>
        <p:txBody>
          <a:bodyPr/>
          <a:lstStyle/>
          <a:p>
            <a:r>
              <a:rPr lang="en-US" dirty="0"/>
              <a:t>Azure Functions </a:t>
            </a:r>
            <a:br>
              <a:rPr lang="en-US" dirty="0"/>
            </a:br>
            <a:r>
              <a:rPr lang="en-US" dirty="0"/>
              <a:t>A short introduction</a:t>
            </a:r>
            <a:br>
              <a:rPr lang="en-US" dirty="0"/>
            </a:br>
            <a:r>
              <a:rPr lang="en-US" sz="3200" dirty="0"/>
              <a:t>Benjamin Kettner</a:t>
            </a:r>
            <a:endParaRPr lang="en-US" sz="2963" i="1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C923F17-BD7C-4BD4-97B1-F117783B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97" y="244376"/>
            <a:ext cx="3240844" cy="13205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68DFA2-59D6-455D-A9D0-E995C0A58CCE}"/>
              </a:ext>
            </a:extLst>
          </p:cNvPr>
          <p:cNvSpPr txBox="1">
            <a:spLocks/>
          </p:cNvSpPr>
          <p:nvPr/>
        </p:nvSpPr>
        <p:spPr>
          <a:xfrm>
            <a:off x="3649735" y="271122"/>
            <a:ext cx="8242072" cy="6335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576026" rtl="0" eaLnBrk="1" latinLnBrk="0" hangingPunct="1">
              <a:spcBef>
                <a:spcPct val="0"/>
              </a:spcBef>
              <a:buNone/>
              <a:defRPr sz="6000" b="0" i="0" kern="1200" cap="none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pPr defTabSz="609608"/>
            <a:r>
              <a:rPr lang="nb-NO" sz="2963" i="1" dirty="0">
                <a:solidFill>
                  <a:srgbClr val="007A3E"/>
                </a:solidFill>
                <a:latin typeface="Segoe UI"/>
              </a:rPr>
              <a:t>DBCC International – Friday 23.10.2020 </a:t>
            </a:r>
            <a:endParaRPr lang="en-US" sz="2963" i="1" dirty="0">
              <a:solidFill>
                <a:srgbClr val="007A3E"/>
              </a:solidFill>
              <a:latin typeface="Segoe UI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D513AC3-C4EC-476A-9821-63A5F5BE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39" y="6020593"/>
            <a:ext cx="2436445" cy="680491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C7ADEC7-D9F8-47F6-9B69-D4E2AC866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503" y="5984719"/>
            <a:ext cx="1781233" cy="71636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F00BF8B-FDCE-4199-A71E-C10ADFED8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139" y="6116784"/>
            <a:ext cx="2870515" cy="588455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54D03045-C9C3-4C3F-8C88-D0569B947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348" y="5905754"/>
            <a:ext cx="1948893" cy="87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4F2FE-7930-435D-AC7C-19867D2787FB}"/>
              </a:ext>
            </a:extLst>
          </p:cNvPr>
          <p:cNvSpPr txBox="1"/>
          <p:nvPr/>
        </p:nvSpPr>
        <p:spPr>
          <a:xfrm rot="19520400">
            <a:off x="-181769" y="2843910"/>
            <a:ext cx="7021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This </a:t>
            </a:r>
            <a:r>
              <a:rPr lang="de-DE" dirty="0" err="1">
                <a:solidFill>
                  <a:srgbClr val="FF0000"/>
                </a:solidFill>
              </a:rPr>
              <a:t>session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going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recorded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If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do not </a:t>
            </a:r>
            <a:r>
              <a:rPr lang="de-DE" dirty="0" err="1">
                <a:solidFill>
                  <a:srgbClr val="FF0000"/>
                </a:solidFill>
              </a:rPr>
              <a:t>agree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recorded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sorry, but </a:t>
            </a:r>
            <a:r>
              <a:rPr lang="de-DE" dirty="0" err="1">
                <a:solidFill>
                  <a:srgbClr val="FF0000"/>
                </a:solidFill>
              </a:rPr>
              <a:t>you</a:t>
            </a:r>
            <a:r>
              <a:rPr lang="de-DE" dirty="0">
                <a:solidFill>
                  <a:srgbClr val="FF0000"/>
                </a:solidFill>
              </a:rPr>
              <a:t> will </a:t>
            </a:r>
            <a:r>
              <a:rPr lang="de-DE" dirty="0" err="1">
                <a:solidFill>
                  <a:srgbClr val="FF0000"/>
                </a:solidFill>
              </a:rPr>
              <a:t>have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leave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session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Now</a:t>
            </a:r>
            <a:r>
              <a:rPr lang="de-DE">
                <a:solidFill>
                  <a:srgbClr val="FF0000"/>
                </a:solidFill>
              </a:rPr>
              <a:t>. </a:t>
            </a:r>
            <a:endParaRPr lang="en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859-EB63-40AF-BC48-ED6CD47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5413A-6FE9-4944-8752-C8E0163D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Error Handling in </a:t>
            </a:r>
            <a:r>
              <a:rPr lang="de-DE" dirty="0" err="1"/>
              <a:t>both</a:t>
            </a:r>
            <a:r>
              <a:rPr lang="de-DE" dirty="0"/>
              <a:t> ADF and </a:t>
            </a:r>
            <a:r>
              <a:rPr lang="de-DE" dirty="0" err="1"/>
              <a:t>Function</a:t>
            </a:r>
            <a:r>
              <a:rPr lang="de-DE" dirty="0"/>
              <a:t> </a:t>
            </a:r>
          </a:p>
          <a:p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Integration </a:t>
            </a:r>
            <a:r>
              <a:rPr lang="de-DE" dirty="0" err="1"/>
              <a:t>Runtime</a:t>
            </a:r>
            <a:r>
              <a:rPr lang="de-DE" dirty="0"/>
              <a:t> (expensive)</a:t>
            </a:r>
          </a:p>
          <a:p>
            <a:r>
              <a:rPr lang="de-DE" dirty="0"/>
              <a:t>Timeout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„hang“ </a:t>
            </a:r>
            <a:r>
              <a:rPr lang="de-DE" dirty="0" err="1"/>
              <a:t>problematic</a:t>
            </a:r>
            <a:endParaRPr lang="de-DE" dirty="0"/>
          </a:p>
          <a:p>
            <a:r>
              <a:rPr lang="de-DE" dirty="0" err="1"/>
              <a:t>Streamlining</a:t>
            </a:r>
            <a:r>
              <a:rPr lang="de-DE" dirty="0"/>
              <a:t>/</a:t>
            </a:r>
            <a:r>
              <a:rPr lang="de-DE" dirty="0" err="1"/>
              <a:t>parallelism</a:t>
            </a:r>
            <a:r>
              <a:rPr lang="de-DE" dirty="0"/>
              <a:t> via </a:t>
            </a:r>
            <a:r>
              <a:rPr lang="de-DE" dirty="0" err="1"/>
              <a:t>threading</a:t>
            </a:r>
            <a:r>
              <a:rPr lang="de-DE" dirty="0"/>
              <a:t> (not nice)</a:t>
            </a:r>
          </a:p>
          <a:p>
            <a:r>
              <a:rPr lang="de-DE" dirty="0"/>
              <a:t>Fully </a:t>
            </a:r>
            <a:r>
              <a:rPr lang="de-DE" dirty="0" err="1"/>
              <a:t>synchronous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fetching</a:t>
            </a:r>
            <a:r>
              <a:rPr lang="de-DE" dirty="0"/>
              <a:t> Bands will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after Songs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CAN WE DO BETTER?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6394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A300-A06D-4032-A20D-A7E446F3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III: </a:t>
            </a:r>
            <a:r>
              <a:rPr lang="de-DE" dirty="0" err="1"/>
              <a:t>Async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en-DE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2D944E-C6BE-485A-B3A4-6272EF0E1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3545376"/>
            <a:ext cx="780290" cy="78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EA2F1-CABF-450E-8533-AF339F2AD36B}"/>
              </a:ext>
            </a:extLst>
          </p:cNvPr>
          <p:cNvSpPr txBox="1"/>
          <p:nvPr/>
        </p:nvSpPr>
        <p:spPr>
          <a:xfrm>
            <a:off x="365553" y="4355133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Lato" panose="020F0502020204030203" pitchFamily="34" charset="0"/>
              </a:rPr>
              <a:t>Azure Data Factory</a:t>
            </a:r>
            <a:endParaRPr lang="en-DE" dirty="0">
              <a:latin typeface="Lato" panose="020F0502020204030203" pitchFamily="34" charset="0"/>
            </a:endParaRPr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0B3E0960-1DE1-4025-803F-723AABE1B9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2714004" y="1533909"/>
            <a:ext cx="1632816" cy="10227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71814DC-BBA8-4B8F-8E98-BAD25BAE5B94}"/>
              </a:ext>
            </a:extLst>
          </p:cNvPr>
          <p:cNvSpPr/>
          <p:nvPr/>
        </p:nvSpPr>
        <p:spPr>
          <a:xfrm>
            <a:off x="1718921" y="1966623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Auth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83785A-401E-4E41-B76F-15A8F1CC5721}"/>
              </a:ext>
            </a:extLst>
          </p:cNvPr>
          <p:cNvSpPr/>
          <p:nvPr/>
        </p:nvSpPr>
        <p:spPr>
          <a:xfrm>
            <a:off x="4299476" y="193336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Beard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4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CFEA9D5-889C-4834-B0BA-0251413BF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7542139" y="1533909"/>
            <a:ext cx="1632816" cy="10227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349163-170F-425D-9A6C-7BA0E4F6474B}"/>
              </a:ext>
            </a:extLst>
          </p:cNvPr>
          <p:cNvSpPr/>
          <p:nvPr/>
        </p:nvSpPr>
        <p:spPr>
          <a:xfrm>
            <a:off x="6334624" y="1933368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PL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90A98E-BCB9-4ED9-9311-209B97BD3A25}"/>
              </a:ext>
            </a:extLst>
          </p:cNvPr>
          <p:cNvSpPr/>
          <p:nvPr/>
        </p:nvSpPr>
        <p:spPr>
          <a:xfrm rot="5400000">
            <a:off x="7856861" y="2785306"/>
            <a:ext cx="1003369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[Songs]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CACFD-9A35-455F-A0BE-73A72DCF7DC5}"/>
              </a:ext>
            </a:extLst>
          </p:cNvPr>
          <p:cNvSpPr txBox="1"/>
          <p:nvPr/>
        </p:nvSpPr>
        <p:spPr>
          <a:xfrm>
            <a:off x="8684848" y="3638291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Lato" panose="020F0502020204030203" pitchFamily="34" charset="0"/>
              </a:rPr>
              <a:t>Storage Queue</a:t>
            </a:r>
            <a:endParaRPr lang="en-DE" dirty="0">
              <a:latin typeface="Lato" panose="020F0502020204030203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91C6D65-7A3B-4BC7-BBCB-B33E53970B5A}"/>
              </a:ext>
            </a:extLst>
          </p:cNvPr>
          <p:cNvSpPr/>
          <p:nvPr/>
        </p:nvSpPr>
        <p:spPr>
          <a:xfrm flipH="1">
            <a:off x="6504534" y="3682743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6B8AB43-716F-4037-84D9-7D6D843D07C4}"/>
              </a:ext>
            </a:extLst>
          </p:cNvPr>
          <p:cNvSpPr/>
          <p:nvPr/>
        </p:nvSpPr>
        <p:spPr>
          <a:xfrm flipH="1">
            <a:off x="4344407" y="3758789"/>
            <a:ext cx="99508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7879A60-BA53-487A-89D4-10E90842D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1809573"/>
            <a:ext cx="780290" cy="78029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4952F5F-DE0E-4576-AB6A-94776E978966}"/>
              </a:ext>
            </a:extLst>
          </p:cNvPr>
          <p:cNvSpPr/>
          <p:nvPr/>
        </p:nvSpPr>
        <p:spPr>
          <a:xfrm rot="16200000">
            <a:off x="613789" y="2834524"/>
            <a:ext cx="833891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Init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1535688-20DA-43BD-BE69-DAFBECD6C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46" y="1776320"/>
            <a:ext cx="780290" cy="78029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418E1F0-DDC5-40AD-9E34-ED76ACD84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47" y="3571312"/>
            <a:ext cx="780290" cy="780290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76CC3A1-C245-4848-BCA6-01480587D1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244" y="5494446"/>
            <a:ext cx="780290" cy="780290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93FB87-8F1D-43E9-B496-33D384D5A22B}"/>
              </a:ext>
            </a:extLst>
          </p:cNvPr>
          <p:cNvSpPr/>
          <p:nvPr/>
        </p:nvSpPr>
        <p:spPr>
          <a:xfrm>
            <a:off x="5077913" y="5680452"/>
            <a:ext cx="646331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ADCEE111-B3D5-42C6-B253-5FA83CEA1A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69" y="3525693"/>
            <a:ext cx="780290" cy="78029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5582251-291B-4491-B066-A2379D43C960}"/>
              </a:ext>
            </a:extLst>
          </p:cNvPr>
          <p:cNvSpPr/>
          <p:nvPr/>
        </p:nvSpPr>
        <p:spPr>
          <a:xfrm flipH="1">
            <a:off x="6656934" y="3835143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666C307A-CAA1-4469-9E07-E24D82D044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847" y="3723712"/>
            <a:ext cx="780290" cy="78029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1CD0FEA4-30EF-483B-8C39-B10CC55DB44E}"/>
              </a:ext>
            </a:extLst>
          </p:cNvPr>
          <p:cNvSpPr/>
          <p:nvPr/>
        </p:nvSpPr>
        <p:spPr>
          <a:xfrm flipH="1">
            <a:off x="6809334" y="3987543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A184138D-87E3-4A77-875E-479450866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47" y="3876112"/>
            <a:ext cx="780290" cy="78029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E6F45ED1-C8FA-40B5-A76E-8F2522F3906F}"/>
              </a:ext>
            </a:extLst>
          </p:cNvPr>
          <p:cNvSpPr/>
          <p:nvPr/>
        </p:nvSpPr>
        <p:spPr>
          <a:xfrm rot="16200000" flipH="1">
            <a:off x="2899948" y="4732562"/>
            <a:ext cx="1175938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AB2E83A1-88C9-404C-A7D1-46551243B9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72" y="3597398"/>
            <a:ext cx="780290" cy="78029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CC7C2922-F943-40CF-84DF-22D48968CA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88" y="5589480"/>
            <a:ext cx="780290" cy="780290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0A1061FA-7594-4622-AD95-B334352F93E0}"/>
              </a:ext>
            </a:extLst>
          </p:cNvPr>
          <p:cNvSpPr/>
          <p:nvPr/>
        </p:nvSpPr>
        <p:spPr>
          <a:xfrm rot="16200000" flipH="1">
            <a:off x="3052348" y="4884962"/>
            <a:ext cx="1175938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BBA80835-EE1A-46E7-9C62-891D620C3A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88" y="5741880"/>
            <a:ext cx="780290" cy="780290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41557C48-28B9-4BEE-A795-B90EC0FE8960}"/>
              </a:ext>
            </a:extLst>
          </p:cNvPr>
          <p:cNvSpPr/>
          <p:nvPr/>
        </p:nvSpPr>
        <p:spPr>
          <a:xfrm rot="16200000" flipH="1">
            <a:off x="3204748" y="5037362"/>
            <a:ext cx="1175938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1CDDC480-2E6F-4E7A-8B9D-71EA9C4EE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988" y="5894280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859-EB63-40AF-BC48-ED6CD47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III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5413A-6FE9-4944-8752-C8E0163D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Error Handling in </a:t>
            </a:r>
            <a:r>
              <a:rPr lang="de-DE" dirty="0" err="1"/>
              <a:t>both</a:t>
            </a:r>
            <a:r>
              <a:rPr lang="de-DE" dirty="0"/>
              <a:t> ADF and </a:t>
            </a:r>
            <a:r>
              <a:rPr lang="de-DE" dirty="0" err="1"/>
              <a:t>Function</a:t>
            </a:r>
            <a:r>
              <a:rPr lang="de-DE" dirty="0"/>
              <a:t> </a:t>
            </a:r>
          </a:p>
          <a:p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Integration </a:t>
            </a:r>
            <a:r>
              <a:rPr lang="de-DE" dirty="0" err="1"/>
              <a:t>Runtime</a:t>
            </a:r>
            <a:r>
              <a:rPr lang="de-DE" dirty="0"/>
              <a:t> (expensive)</a:t>
            </a:r>
          </a:p>
          <a:p>
            <a:r>
              <a:rPr lang="de-DE" dirty="0" err="1"/>
              <a:t>No</a:t>
            </a:r>
            <a:r>
              <a:rPr lang="de-DE" dirty="0"/>
              <a:t> Timeout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requests</a:t>
            </a:r>
            <a:endParaRPr lang="de-DE" dirty="0"/>
          </a:p>
          <a:p>
            <a:r>
              <a:rPr lang="de-DE" dirty="0" err="1"/>
              <a:t>Resiliency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„</a:t>
            </a:r>
            <a:r>
              <a:rPr lang="de-DE" dirty="0" err="1"/>
              <a:t>GetBand</a:t>
            </a:r>
            <a:r>
              <a:rPr lang="de-DE" dirty="0"/>
              <a:t>“ </a:t>
            </a:r>
            <a:r>
              <a:rPr lang="de-DE" dirty="0" err="1"/>
              <a:t>fails</a:t>
            </a:r>
            <a:r>
              <a:rPr lang="de-DE" dirty="0"/>
              <a:t> all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still </a:t>
            </a:r>
            <a:r>
              <a:rPr lang="de-DE" dirty="0" err="1"/>
              <a:t>run</a:t>
            </a:r>
            <a:r>
              <a:rPr lang="de-DE" dirty="0"/>
              <a:t>)</a:t>
            </a:r>
          </a:p>
          <a:p>
            <a:r>
              <a:rPr lang="de-DE" dirty="0" err="1"/>
              <a:t>Streamlining</a:t>
            </a:r>
            <a:r>
              <a:rPr lang="de-DE" dirty="0"/>
              <a:t>/</a:t>
            </a:r>
            <a:r>
              <a:rPr lang="de-DE" dirty="0" err="1"/>
              <a:t>parallelism</a:t>
            </a:r>
            <a:r>
              <a:rPr lang="de-DE" dirty="0"/>
              <a:t> via fan-out (</a:t>
            </a:r>
            <a:r>
              <a:rPr lang="de-DE" dirty="0" err="1"/>
              <a:t>very</a:t>
            </a:r>
            <a:r>
              <a:rPr lang="de-DE" dirty="0"/>
              <a:t> nice)</a:t>
            </a:r>
          </a:p>
          <a:p>
            <a:r>
              <a:rPr lang="de-DE" dirty="0"/>
              <a:t>Fully </a:t>
            </a:r>
            <a:r>
              <a:rPr lang="de-DE" dirty="0" err="1"/>
              <a:t>asynchronous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r>
              <a:rPr lang="de-DE" dirty="0"/>
              <a:t>CAN WE DO BETTER?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9854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859-EB63-40AF-BC48-ED6CD47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III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5413A-6FE9-4944-8752-C8E0163D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Band </a:t>
            </a:r>
            <a:r>
              <a:rPr lang="de-DE" dirty="0" err="1"/>
              <a:t>Ids</a:t>
            </a:r>
            <a:r>
              <a:rPr lang="de-DE" dirty="0"/>
              <a:t> do not </a:t>
            </a:r>
            <a:r>
              <a:rPr lang="de-DE" dirty="0" err="1"/>
              <a:t>change</a:t>
            </a:r>
            <a:r>
              <a:rPr lang="de-DE" dirty="0"/>
              <a:t>,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band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 (slow!!) </a:t>
            </a:r>
            <a:r>
              <a:rPr lang="de-DE" dirty="0" err="1"/>
              <a:t>each</a:t>
            </a:r>
            <a:r>
              <a:rPr lang="de-DE" dirty="0"/>
              <a:t> time? </a:t>
            </a:r>
          </a:p>
          <a:p>
            <a:r>
              <a:rPr lang="de-DE" dirty="0" err="1"/>
              <a:t>No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(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but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and </a:t>
            </a:r>
            <a:r>
              <a:rPr lang="de-DE" dirty="0" err="1"/>
              <a:t>fanout</a:t>
            </a:r>
            <a:r>
              <a:rPr lang="de-DE" dirty="0"/>
              <a:t>?)</a:t>
            </a:r>
          </a:p>
          <a:p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DURABLE ENTITIES.</a:t>
            </a:r>
          </a:p>
        </p:txBody>
      </p:sp>
    </p:spTree>
    <p:extLst>
      <p:ext uri="{BB962C8B-B14F-4D97-AF65-F5344CB8AC3E}">
        <p14:creationId xmlns:p14="http://schemas.microsoft.com/office/powerpoint/2010/main" val="175482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7957-C4C0-4C26-A6FC-883CCD39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Wrap-Up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74E3E-E80F-460D-8D0B-5C6D558E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in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  <a:p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triggers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flexible </a:t>
            </a:r>
            <a:r>
              <a:rPr lang="de-DE" dirty="0" err="1"/>
              <a:t>helpers</a:t>
            </a:r>
            <a:endParaRPr lang="de-DE" dirty="0"/>
          </a:p>
          <a:p>
            <a:r>
              <a:rPr lang="de-DE" dirty="0"/>
              <a:t>Patterns:</a:t>
            </a:r>
          </a:p>
          <a:p>
            <a:pPr lvl="1"/>
            <a:r>
              <a:rPr lang="de-DE" dirty="0"/>
              <a:t>Queues for </a:t>
            </a:r>
            <a:r>
              <a:rPr lang="de-DE" dirty="0" err="1"/>
              <a:t>asynchroneous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  <a:p>
            <a:pPr lvl="1"/>
            <a:r>
              <a:rPr lang="de-DE" dirty="0"/>
              <a:t>Queues for </a:t>
            </a:r>
            <a:r>
              <a:rPr lang="de-DE" dirty="0" err="1"/>
              <a:t>nested</a:t>
            </a:r>
            <a:r>
              <a:rPr lang="de-DE" dirty="0"/>
              <a:t> REST </a:t>
            </a:r>
            <a:r>
              <a:rPr lang="de-DE" dirty="0" err="1"/>
              <a:t>queries</a:t>
            </a:r>
            <a:endParaRPr lang="de-DE" dirty="0"/>
          </a:p>
          <a:p>
            <a:pPr lvl="1"/>
            <a:r>
              <a:rPr lang="de-DE" dirty="0"/>
              <a:t>Durable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DB </a:t>
            </a:r>
            <a:r>
              <a:rPr lang="de-DE" dirty="0" err="1"/>
              <a:t>or</a:t>
            </a:r>
            <a:r>
              <a:rPr lang="de-DE" dirty="0"/>
              <a:t> API </a:t>
            </a:r>
            <a:r>
              <a:rPr lang="de-DE" dirty="0" err="1"/>
              <a:t>calls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Any </a:t>
            </a:r>
            <a:r>
              <a:rPr lang="de-DE" dirty="0" err="1"/>
              <a:t>Ideas</a:t>
            </a:r>
            <a:r>
              <a:rPr lang="de-DE" dirty="0"/>
              <a:t>/</a:t>
            </a:r>
            <a:r>
              <a:rPr lang="de-DE" dirty="0" err="1"/>
              <a:t>Suggestions</a:t>
            </a:r>
            <a:r>
              <a:rPr lang="de-DE" dirty="0"/>
              <a:t>?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in </a:t>
            </a:r>
            <a:r>
              <a:rPr lang="de-DE" dirty="0" err="1"/>
              <a:t>touch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E-Mail: </a:t>
            </a:r>
            <a:r>
              <a:rPr lang="de-DE" dirty="0">
                <a:hlinkClick r:id="rId2"/>
              </a:rPr>
              <a:t>benjamin.kettner@ml-pa.com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Twitter: @DataMonsterBen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0250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sponsors!!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A4AD21C-90CD-4908-90D2-61138D2D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2" y="1909877"/>
            <a:ext cx="6385365" cy="178341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355A320-FFEA-4AE6-85C1-51C7628FB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52" y="4920318"/>
            <a:ext cx="6338397" cy="1299371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0D6E46DC-2AAA-411B-A18C-D24CAB254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002" y="2885393"/>
            <a:ext cx="4249716" cy="190646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F1968E24-1CCD-48C2-B2CD-6B8E0A706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989" y="498530"/>
            <a:ext cx="4635729" cy="18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1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7407-BB7D-4260-9673-A9D6B65B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introduction</a:t>
            </a:r>
            <a:r>
              <a:rPr lang="de-DE" dirty="0"/>
              <a:t> 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B992E-8EF0-4B85-8432-800DF5DBD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Azure </a:t>
            </a:r>
            <a:r>
              <a:rPr lang="de-DE" dirty="0" err="1"/>
              <a:t>Functions</a:t>
            </a:r>
            <a:r>
              <a:rPr lang="de-DE" dirty="0"/>
              <a:t>…</a:t>
            </a:r>
          </a:p>
          <a:p>
            <a:r>
              <a:rPr lang="de-DE" dirty="0"/>
              <a:t>…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triggered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offer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triggers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classified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Compute</a:t>
            </a:r>
            <a:r>
              <a:rPr lang="de-DE" dirty="0"/>
              <a:t>-on-</a:t>
            </a:r>
            <a:r>
              <a:rPr lang="de-DE" dirty="0" err="1"/>
              <a:t>demand</a:t>
            </a:r>
            <a:r>
              <a:rPr lang="de-DE" dirty="0"/>
              <a:t>“.</a:t>
            </a:r>
          </a:p>
          <a:p>
            <a:r>
              <a:rPr lang="de-DE" dirty="0"/>
              <a:t>…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different </a:t>
            </a:r>
            <a:r>
              <a:rPr lang="de-DE" dirty="0" err="1"/>
              <a:t>languages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serverless</a:t>
            </a:r>
            <a:r>
              <a:rPr lang="de-DE" dirty="0"/>
              <a:t>,</a:t>
            </a:r>
          </a:p>
          <a:p>
            <a:r>
              <a:rPr lang="de-DE" dirty="0"/>
              <a:t>… but </a:t>
            </a:r>
            <a:r>
              <a:rPr lang="de-DE" dirty="0" err="1"/>
              <a:t>are</a:t>
            </a:r>
            <a:r>
              <a:rPr lang="de-DE" dirty="0"/>
              <a:t> still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state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2446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24A6-7697-404A-A4FD-A0ABF754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do I like „</a:t>
            </a:r>
            <a:r>
              <a:rPr lang="de-DE" dirty="0" err="1"/>
              <a:t>serverless</a:t>
            </a:r>
            <a:r>
              <a:rPr lang="de-DE" dirty="0"/>
              <a:t>“?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EA38C-E9D0-44A2-9330-90C3363B0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…</a:t>
            </a:r>
          </a:p>
          <a:p>
            <a:r>
              <a:rPr lang="de-DE" dirty="0"/>
              <a:t>…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PaaS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management</a:t>
            </a:r>
            <a:r>
              <a:rPr lang="de-DE" dirty="0"/>
              <a:t>,</a:t>
            </a:r>
          </a:p>
          <a:p>
            <a:pPr lvl="1"/>
            <a:r>
              <a:rPr lang="de-DE" dirty="0" err="1"/>
              <a:t>scalability</a:t>
            </a:r>
            <a:r>
              <a:rPr lang="de-DE" dirty="0"/>
              <a:t> and</a:t>
            </a:r>
          </a:p>
          <a:p>
            <a:pPr lvl="1"/>
            <a:r>
              <a:rPr lang="de-DE" dirty="0" err="1"/>
              <a:t>provisioning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power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r>
              <a:rPr lang="de-DE" dirty="0"/>
              <a:t>…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) for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consumption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329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0FB-85D9-4F86-961C-3168DA7F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/>
              <a:t>? </a:t>
            </a:r>
            <a:endParaRPr lang="en-DE" dirty="0"/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9CDCC75-6447-460C-8772-C7E396803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25618" r="82716" b="59687"/>
          <a:stretch/>
        </p:blipFill>
        <p:spPr>
          <a:xfrm>
            <a:off x="860613" y="3492393"/>
            <a:ext cx="2140004" cy="17643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521E05-0C0C-4639-A773-A50DC3517BAB}"/>
              </a:ext>
            </a:extLst>
          </p:cNvPr>
          <p:cNvSpPr txBox="1"/>
          <p:nvPr/>
        </p:nvSpPr>
        <p:spPr>
          <a:xfrm>
            <a:off x="3143514" y="2998355"/>
            <a:ext cx="3939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Friendly </a:t>
            </a:r>
            <a:r>
              <a:rPr lang="de-DE" sz="3600" dirty="0" err="1">
                <a:latin typeface="Caveat" panose="00000800000000000000" pitchFamily="2" charset="0"/>
              </a:rPr>
              <a:t>guy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 err="1">
                <a:latin typeface="Caveat" panose="00000800000000000000" pitchFamily="2" charset="0"/>
              </a:rPr>
              <a:t>Impressive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beard</a:t>
            </a:r>
            <a:endParaRPr lang="de-DE" sz="3600" dirty="0">
              <a:latin typeface="Caveat" panose="00000800000000000000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600" dirty="0">
                <a:latin typeface="Caveat" panose="00000800000000000000" pitchFamily="2" charset="0"/>
              </a:rPr>
              <a:t>Music fan/</a:t>
            </a:r>
            <a:r>
              <a:rPr lang="de-DE" sz="3600" dirty="0" err="1">
                <a:latin typeface="Caveat" panose="00000800000000000000" pitchFamily="2" charset="0"/>
              </a:rPr>
              <a:t>geek</a:t>
            </a:r>
            <a:endParaRPr lang="en-DE" sz="3600" dirty="0">
              <a:latin typeface="Caveat" panose="00000800000000000000" pitchFamily="2" charset="0"/>
            </a:endParaRPr>
          </a:p>
        </p:txBody>
      </p:sp>
      <p:pic>
        <p:nvPicPr>
          <p:cNvPr id="5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201D577C-5EA1-4305-802A-AADB8ACC5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3795954" y="1302071"/>
            <a:ext cx="1317523" cy="825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59BEE-B4B7-460C-8845-ED01FA4E66CE}"/>
              </a:ext>
            </a:extLst>
          </p:cNvPr>
          <p:cNvSpPr txBox="1"/>
          <p:nvPr/>
        </p:nvSpPr>
        <p:spPr>
          <a:xfrm>
            <a:off x="5143924" y="1222062"/>
            <a:ext cx="3366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latin typeface="Caveat" panose="00000800000000000000" pitchFamily="2" charset="0"/>
              </a:rPr>
              <a:t>Bobs </a:t>
            </a:r>
            <a:r>
              <a:rPr lang="de-DE" sz="3600" dirty="0" err="1">
                <a:latin typeface="Caveat" panose="00000800000000000000" pitchFamily="2" charset="0"/>
              </a:rPr>
              <a:t>music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streaming</a:t>
            </a:r>
            <a:r>
              <a:rPr lang="de-DE" sz="3600" dirty="0">
                <a:latin typeface="Caveat" panose="00000800000000000000" pitchFamily="2" charset="0"/>
              </a:rPr>
              <a:t> API</a:t>
            </a: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792CBD29-6054-4B8E-8253-2513D23CA399}"/>
              </a:ext>
            </a:extLst>
          </p:cNvPr>
          <p:cNvSpPr/>
          <p:nvPr/>
        </p:nvSpPr>
        <p:spPr>
          <a:xfrm>
            <a:off x="1794222" y="1375442"/>
            <a:ext cx="1944060" cy="2053558"/>
          </a:xfrm>
          <a:prstGeom prst="bentArrow">
            <a:avLst>
              <a:gd name="adj1" fmla="val 16803"/>
              <a:gd name="adj2" fmla="val 16894"/>
              <a:gd name="adj3" fmla="val 24089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99E5C-37D9-468B-B4C6-F786D2C26A3D}"/>
              </a:ext>
            </a:extLst>
          </p:cNvPr>
          <p:cNvSpPr txBox="1"/>
          <p:nvPr/>
        </p:nvSpPr>
        <p:spPr>
          <a:xfrm>
            <a:off x="8074102" y="1222062"/>
            <a:ext cx="3366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latin typeface="Caveat" panose="00000800000000000000" pitchFamily="2" charset="0"/>
              </a:rPr>
              <a:t>Secured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  <a:r>
              <a:rPr lang="de-DE" sz="3600" dirty="0" err="1">
                <a:latin typeface="Caveat" panose="00000800000000000000" pitchFamily="2" charset="0"/>
              </a:rPr>
              <a:t>with</a:t>
            </a:r>
            <a:r>
              <a:rPr lang="de-DE" sz="3600" dirty="0">
                <a:latin typeface="Caveat" panose="00000800000000000000" pitchFamily="2" charset="0"/>
              </a:rPr>
              <a:t> </a:t>
            </a:r>
          </a:p>
          <a:p>
            <a:r>
              <a:rPr lang="de-DE" sz="3600" b="1" dirty="0">
                <a:solidFill>
                  <a:srgbClr val="FF0000"/>
                </a:solidFill>
                <a:latin typeface="Caveat" panose="00000800000000000000" pitchFamily="2" charset="0"/>
              </a:rPr>
              <a:t>B</a:t>
            </a:r>
            <a:r>
              <a:rPr lang="de-DE" sz="3600" dirty="0">
                <a:latin typeface="Caveat" panose="00000800000000000000" pitchFamily="2" charset="0"/>
              </a:rPr>
              <a:t>asic </a:t>
            </a:r>
          </a:p>
          <a:p>
            <a:r>
              <a:rPr lang="de-DE" sz="3600" b="1" dirty="0">
                <a:solidFill>
                  <a:srgbClr val="FF0000"/>
                </a:solidFill>
                <a:latin typeface="Caveat" panose="00000800000000000000" pitchFamily="2" charset="0"/>
              </a:rPr>
              <a:t>E</a:t>
            </a:r>
            <a:r>
              <a:rPr lang="de-DE" sz="3600" dirty="0">
                <a:latin typeface="Caveat" panose="00000800000000000000" pitchFamily="2" charset="0"/>
              </a:rPr>
              <a:t>asy </a:t>
            </a:r>
          </a:p>
          <a:p>
            <a:r>
              <a:rPr lang="de-DE" sz="3600" dirty="0">
                <a:solidFill>
                  <a:srgbClr val="FF0000"/>
                </a:solidFill>
                <a:latin typeface="Caveat" panose="00000800000000000000" pitchFamily="2" charset="0"/>
              </a:rPr>
              <a:t>A</a:t>
            </a:r>
            <a:r>
              <a:rPr lang="de-DE" sz="3600" dirty="0">
                <a:latin typeface="Caveat" panose="00000800000000000000" pitchFamily="2" charset="0"/>
              </a:rPr>
              <a:t>ccess</a:t>
            </a:r>
          </a:p>
          <a:p>
            <a:r>
              <a:rPr lang="de-DE" sz="3600" dirty="0">
                <a:solidFill>
                  <a:srgbClr val="FF0000"/>
                </a:solidFill>
                <a:latin typeface="Caveat" panose="00000800000000000000" pitchFamily="2" charset="0"/>
              </a:rPr>
              <a:t>R</a:t>
            </a:r>
            <a:r>
              <a:rPr lang="de-DE" sz="3600" dirty="0">
                <a:latin typeface="Caveat" panose="00000800000000000000" pitchFamily="2" charset="0"/>
              </a:rPr>
              <a:t>essource </a:t>
            </a:r>
          </a:p>
          <a:p>
            <a:r>
              <a:rPr lang="de-DE" sz="3600" dirty="0">
                <a:solidFill>
                  <a:srgbClr val="FF0000"/>
                </a:solidFill>
                <a:latin typeface="Caveat" panose="00000800000000000000" pitchFamily="2" charset="0"/>
              </a:rPr>
              <a:t>D</a:t>
            </a:r>
            <a:r>
              <a:rPr lang="de-DE" sz="3600" dirty="0">
                <a:latin typeface="Caveat" panose="00000800000000000000" pitchFamily="2" charset="0"/>
              </a:rPr>
              <a:t>efense</a:t>
            </a:r>
          </a:p>
        </p:txBody>
      </p:sp>
    </p:spTree>
    <p:extLst>
      <p:ext uri="{BB962C8B-B14F-4D97-AF65-F5344CB8AC3E}">
        <p14:creationId xmlns:p14="http://schemas.microsoft.com/office/powerpoint/2010/main" val="387145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ck hanging on the wall&#10;&#10;Description automatically generated">
            <a:extLst>
              <a:ext uri="{FF2B5EF4-FFF2-40B4-BE49-F238E27FC236}">
                <a16:creationId xmlns:a16="http://schemas.microsoft.com/office/drawing/2014/main" id="{EBCF55DC-75A2-4E7B-9984-80CC54B9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6"/>
          <a:stretch/>
        </p:blipFill>
        <p:spPr>
          <a:xfrm>
            <a:off x="0" y="-1"/>
            <a:ext cx="12148457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7D542-0B44-4E97-A648-90694F1D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Demo-Time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357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A300-A06D-4032-A20D-A7E446F3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I: All ADF</a:t>
            </a:r>
            <a:endParaRPr lang="en-DE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2D944E-C6BE-485A-B3A4-6272EF0E1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1979946"/>
            <a:ext cx="780290" cy="78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EA2F1-CABF-450E-8533-AF339F2AD36B}"/>
              </a:ext>
            </a:extLst>
          </p:cNvPr>
          <p:cNvSpPr txBox="1"/>
          <p:nvPr/>
        </p:nvSpPr>
        <p:spPr>
          <a:xfrm>
            <a:off x="365553" y="2782669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Lato" panose="020F0502020204030203" pitchFamily="34" charset="0"/>
              </a:rPr>
              <a:t>Azure Data Factory</a:t>
            </a:r>
            <a:endParaRPr lang="en-DE" dirty="0">
              <a:latin typeface="Lato" panose="020F0502020204030203" pitchFamily="34" charset="0"/>
            </a:endParaRPr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0B3E0960-1DE1-4025-803F-723AABE1B9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2714004" y="1737535"/>
            <a:ext cx="1632816" cy="10227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71814DC-BBA8-4B8F-8E98-BAD25BAE5B94}"/>
              </a:ext>
            </a:extLst>
          </p:cNvPr>
          <p:cNvSpPr/>
          <p:nvPr/>
        </p:nvSpPr>
        <p:spPr>
          <a:xfrm>
            <a:off x="1718921" y="217024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Auth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F9099D5-95A3-4DEC-8760-5ED4FCEAA7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03" y="1979946"/>
            <a:ext cx="780290" cy="78029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83785A-401E-4E41-B76F-15A8F1CC5721}"/>
              </a:ext>
            </a:extLst>
          </p:cNvPr>
          <p:cNvSpPr/>
          <p:nvPr/>
        </p:nvSpPr>
        <p:spPr>
          <a:xfrm>
            <a:off x="4299476" y="2136995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Beard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4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CFEA9D5-889C-4834-B0BA-0251413BF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7542139" y="1737535"/>
            <a:ext cx="1632816" cy="10227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349163-170F-425D-9A6C-7BA0E4F6474B}"/>
              </a:ext>
            </a:extLst>
          </p:cNvPr>
          <p:cNvSpPr/>
          <p:nvPr/>
        </p:nvSpPr>
        <p:spPr>
          <a:xfrm>
            <a:off x="6334624" y="2136994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PL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8976B95-5249-4798-8BCF-95E12FD974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02" y="3906053"/>
            <a:ext cx="780290" cy="78029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90A98E-BCB9-4ED9-9311-209B97BD3A25}"/>
              </a:ext>
            </a:extLst>
          </p:cNvPr>
          <p:cNvSpPr/>
          <p:nvPr/>
        </p:nvSpPr>
        <p:spPr>
          <a:xfrm rot="5400000">
            <a:off x="7861005" y="310004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[Songs]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E5C23F68-FCD4-4FD2-BB42-A654654085AC}"/>
              </a:ext>
            </a:extLst>
          </p:cNvPr>
          <p:cNvSpPr/>
          <p:nvPr/>
        </p:nvSpPr>
        <p:spPr>
          <a:xfrm>
            <a:off x="9007548" y="3906053"/>
            <a:ext cx="708913" cy="975872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CACFD-9A35-455F-A0BE-73A72DCF7DC5}"/>
              </a:ext>
            </a:extLst>
          </p:cNvPr>
          <p:cNvSpPr txBox="1"/>
          <p:nvPr/>
        </p:nvSpPr>
        <p:spPr>
          <a:xfrm>
            <a:off x="9811791" y="3973032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Lato" panose="020F0502020204030203" pitchFamily="34" charset="0"/>
              </a:rPr>
              <a:t>Foreach</a:t>
            </a:r>
            <a:r>
              <a:rPr lang="de-DE" dirty="0">
                <a:latin typeface="Lato" panose="020F0502020204030203" pitchFamily="34" charset="0"/>
              </a:rPr>
              <a:t> </a:t>
            </a:r>
            <a:r>
              <a:rPr lang="de-DE" dirty="0" err="1">
                <a:latin typeface="Lato" panose="020F0502020204030203" pitchFamily="34" charset="0"/>
              </a:rPr>
              <a:t>SongID</a:t>
            </a:r>
            <a:endParaRPr lang="en-DE" dirty="0">
              <a:latin typeface="Lato" panose="020F0502020204030203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91C6D65-7A3B-4BC7-BBCB-B33E53970B5A}"/>
              </a:ext>
            </a:extLst>
          </p:cNvPr>
          <p:cNvSpPr/>
          <p:nvPr/>
        </p:nvSpPr>
        <p:spPr>
          <a:xfrm flipH="1">
            <a:off x="6504534" y="4063101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328A9C5-1481-44A6-BC8D-C660D5BDEC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40" y="3756600"/>
            <a:ext cx="780290" cy="7802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B6B8AB43-716F-4037-84D9-7D6D843D07C4}"/>
              </a:ext>
            </a:extLst>
          </p:cNvPr>
          <p:cNvSpPr/>
          <p:nvPr/>
        </p:nvSpPr>
        <p:spPr>
          <a:xfrm flipH="1">
            <a:off x="3907331" y="3973032"/>
            <a:ext cx="124465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0304703-4388-4785-BD01-94A0AA679D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37" y="3749002"/>
            <a:ext cx="780290" cy="78029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79A3C304-E645-461B-809E-90C6FC97DFA5}"/>
              </a:ext>
            </a:extLst>
          </p:cNvPr>
          <p:cNvSpPr/>
          <p:nvPr/>
        </p:nvSpPr>
        <p:spPr>
          <a:xfrm rot="5400000">
            <a:off x="2839419" y="4750630"/>
            <a:ext cx="72872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1641CB27-19C1-4062-8601-6B577AECC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36" y="5470851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49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859-EB63-40AF-BC48-ED6CD476A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5413A-6FE9-4944-8752-C8E0163D7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Error Handling 100% in ADF</a:t>
            </a:r>
          </a:p>
          <a:p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Integration </a:t>
            </a:r>
            <a:r>
              <a:rPr lang="de-DE" dirty="0" err="1"/>
              <a:t>Runtime</a:t>
            </a:r>
            <a:r>
              <a:rPr lang="de-DE" dirty="0"/>
              <a:t> (expensive)</a:t>
            </a:r>
          </a:p>
          <a:p>
            <a:r>
              <a:rPr lang="de-DE" dirty="0"/>
              <a:t>Timeout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„hang“</a:t>
            </a:r>
          </a:p>
          <a:p>
            <a:r>
              <a:rPr lang="de-DE" dirty="0" err="1"/>
              <a:t>Streamlining</a:t>
            </a:r>
            <a:r>
              <a:rPr lang="de-DE" dirty="0"/>
              <a:t>/</a:t>
            </a:r>
            <a:r>
              <a:rPr lang="de-DE" dirty="0" err="1"/>
              <a:t>parallelism</a:t>
            </a:r>
            <a:endParaRPr lang="de-DE" dirty="0"/>
          </a:p>
          <a:p>
            <a:r>
              <a:rPr lang="de-DE" dirty="0"/>
              <a:t>Fully </a:t>
            </a:r>
            <a:r>
              <a:rPr lang="de-DE" dirty="0" err="1"/>
              <a:t>synchronous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fetching</a:t>
            </a:r>
            <a:r>
              <a:rPr lang="de-DE" dirty="0"/>
              <a:t> Bands will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after Songs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fetched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CAN WE DO BETTER?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021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A300-A06D-4032-A20D-A7E446F3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II: All </a:t>
            </a:r>
            <a:r>
              <a:rPr lang="de-DE" dirty="0" err="1"/>
              <a:t>Function</a:t>
            </a:r>
            <a:endParaRPr lang="en-DE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2D944E-C6BE-485A-B3A4-6272EF0E1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3749002"/>
            <a:ext cx="780290" cy="78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FEA2F1-CABF-450E-8533-AF339F2AD36B}"/>
              </a:ext>
            </a:extLst>
          </p:cNvPr>
          <p:cNvSpPr txBox="1"/>
          <p:nvPr/>
        </p:nvSpPr>
        <p:spPr>
          <a:xfrm>
            <a:off x="365553" y="4558759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Lato" panose="020F0502020204030203" pitchFamily="34" charset="0"/>
              </a:rPr>
              <a:t>Azure Data Factory</a:t>
            </a:r>
            <a:endParaRPr lang="en-DE" dirty="0">
              <a:latin typeface="Lato" panose="020F0502020204030203" pitchFamily="34" charset="0"/>
            </a:endParaRPr>
          </a:p>
        </p:txBody>
      </p:sp>
      <p:pic>
        <p:nvPicPr>
          <p:cNvPr id="9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0B3E0960-1DE1-4025-803F-723AABE1B9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2714004" y="1737535"/>
            <a:ext cx="1632816" cy="10227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71814DC-BBA8-4B8F-8E98-BAD25BAE5B94}"/>
              </a:ext>
            </a:extLst>
          </p:cNvPr>
          <p:cNvSpPr/>
          <p:nvPr/>
        </p:nvSpPr>
        <p:spPr>
          <a:xfrm>
            <a:off x="1718921" y="217024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Auth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B83785A-401E-4E41-B76F-15A8F1CC5721}"/>
              </a:ext>
            </a:extLst>
          </p:cNvPr>
          <p:cNvSpPr/>
          <p:nvPr/>
        </p:nvSpPr>
        <p:spPr>
          <a:xfrm>
            <a:off x="4299476" y="2136995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Beard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14" name="Content Placeholder 8" descr="Diagram, text, letter&#10;&#10;Description automatically generated">
            <a:extLst>
              <a:ext uri="{FF2B5EF4-FFF2-40B4-BE49-F238E27FC236}">
                <a16:creationId xmlns:a16="http://schemas.microsoft.com/office/drawing/2014/main" id="{3CFEA9D5-889C-4834-B0BA-0251413BF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1" t="10663" r="41031" b="82464"/>
          <a:stretch/>
        </p:blipFill>
        <p:spPr>
          <a:xfrm>
            <a:off x="7542139" y="1737535"/>
            <a:ext cx="1632816" cy="10227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349163-170F-425D-9A6C-7BA0E4F6474B}"/>
              </a:ext>
            </a:extLst>
          </p:cNvPr>
          <p:cNvSpPr/>
          <p:nvPr/>
        </p:nvSpPr>
        <p:spPr>
          <a:xfrm>
            <a:off x="6334624" y="2136994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PL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90A98E-BCB9-4ED9-9311-209B97BD3A25}"/>
              </a:ext>
            </a:extLst>
          </p:cNvPr>
          <p:cNvSpPr/>
          <p:nvPr/>
        </p:nvSpPr>
        <p:spPr>
          <a:xfrm rot="5400000">
            <a:off x="7861005" y="3100049"/>
            <a:ext cx="99508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[Songs]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E5C23F68-FCD4-4FD2-BB42-A654654085AC}"/>
              </a:ext>
            </a:extLst>
          </p:cNvPr>
          <p:cNvSpPr/>
          <p:nvPr/>
        </p:nvSpPr>
        <p:spPr>
          <a:xfrm>
            <a:off x="9007548" y="3906053"/>
            <a:ext cx="708913" cy="975872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3CACFD-9A35-455F-A0BE-73A72DCF7DC5}"/>
              </a:ext>
            </a:extLst>
          </p:cNvPr>
          <p:cNvSpPr txBox="1"/>
          <p:nvPr/>
        </p:nvSpPr>
        <p:spPr>
          <a:xfrm>
            <a:off x="9811791" y="3973032"/>
            <a:ext cx="133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Lato" panose="020F0502020204030203" pitchFamily="34" charset="0"/>
              </a:rPr>
              <a:t>Foreach</a:t>
            </a:r>
            <a:r>
              <a:rPr lang="de-DE" dirty="0">
                <a:latin typeface="Lato" panose="020F0502020204030203" pitchFamily="34" charset="0"/>
              </a:rPr>
              <a:t> </a:t>
            </a:r>
            <a:r>
              <a:rPr lang="de-DE" dirty="0" err="1">
                <a:latin typeface="Lato" panose="020F0502020204030203" pitchFamily="34" charset="0"/>
              </a:rPr>
              <a:t>SongID</a:t>
            </a:r>
            <a:endParaRPr lang="en-DE" dirty="0">
              <a:latin typeface="Lato" panose="020F0502020204030203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91C6D65-7A3B-4BC7-BBCB-B33E53970B5A}"/>
              </a:ext>
            </a:extLst>
          </p:cNvPr>
          <p:cNvSpPr/>
          <p:nvPr/>
        </p:nvSpPr>
        <p:spPr>
          <a:xfrm flipH="1">
            <a:off x="6504534" y="4063101"/>
            <a:ext cx="1150464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Song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6B8AB43-716F-4037-84D9-7D6D843D07C4}"/>
              </a:ext>
            </a:extLst>
          </p:cNvPr>
          <p:cNvSpPr/>
          <p:nvPr/>
        </p:nvSpPr>
        <p:spPr>
          <a:xfrm flipH="1">
            <a:off x="3907331" y="3973032"/>
            <a:ext cx="1244653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Band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7879A60-BA53-487A-89D4-10E90842D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90" y="2013199"/>
            <a:ext cx="780290" cy="78029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4952F5F-DE0E-4576-AB6A-94776E978966}"/>
              </a:ext>
            </a:extLst>
          </p:cNvPr>
          <p:cNvSpPr/>
          <p:nvPr/>
        </p:nvSpPr>
        <p:spPr>
          <a:xfrm rot="16200000">
            <a:off x="613789" y="3038150"/>
            <a:ext cx="833891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Init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1535688-20DA-43BD-BE69-DAFBECD6C8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46" y="1979946"/>
            <a:ext cx="780290" cy="78029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F079F97-24EC-4B0A-9832-4CE88C851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128" y="3951670"/>
            <a:ext cx="780290" cy="780290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418E1F0-DDC5-40AD-9E34-ED76ACD84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47" y="3951670"/>
            <a:ext cx="780290" cy="780290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76CC3A1-C245-4848-BCA6-01480587D1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44" y="5524925"/>
            <a:ext cx="780290" cy="780290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CC7C2922-F943-40CF-84DF-22D48968CA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44" y="3951670"/>
            <a:ext cx="780290" cy="780290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93FB87-8F1D-43E9-B496-33D384D5A22B}"/>
              </a:ext>
            </a:extLst>
          </p:cNvPr>
          <p:cNvSpPr/>
          <p:nvPr/>
        </p:nvSpPr>
        <p:spPr>
          <a:xfrm rot="5400000">
            <a:off x="2990222" y="4895347"/>
            <a:ext cx="646331" cy="46619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9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530</Words>
  <Application>Microsoft Office PowerPoint</Application>
  <PresentationFormat>Widescreen</PresentationFormat>
  <Paragraphs>107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Caveat</vt:lpstr>
      <vt:lpstr>Lato</vt:lpstr>
      <vt:lpstr>Montserrat</vt:lpstr>
      <vt:lpstr>Segoe UI</vt:lpstr>
      <vt:lpstr>Segoe UI Light</vt:lpstr>
      <vt:lpstr>Segoe UI Semilight</vt:lpstr>
      <vt:lpstr>Wingdings</vt:lpstr>
      <vt:lpstr>Office Theme</vt:lpstr>
      <vt:lpstr>SQLSatOslo 2016</vt:lpstr>
      <vt:lpstr>Azure Functions  A short introduction Benjamin Kettner</vt:lpstr>
      <vt:lpstr>Thank you sponsors!!</vt:lpstr>
      <vt:lpstr>An introduction I</vt:lpstr>
      <vt:lpstr>Why do I like „serverless“?</vt:lpstr>
      <vt:lpstr>How about an example? </vt:lpstr>
      <vt:lpstr>Demo-Time</vt:lpstr>
      <vt:lpstr>Data extraction strategies I: All ADF</vt:lpstr>
      <vt:lpstr>Effects of I</vt:lpstr>
      <vt:lpstr>Data extraction strategies II: All Function</vt:lpstr>
      <vt:lpstr>Effects of II</vt:lpstr>
      <vt:lpstr>Data extraction strategies III: Async Function</vt:lpstr>
      <vt:lpstr>Effects of III</vt:lpstr>
      <vt:lpstr>Improvement of III</vt:lpstr>
      <vt:lpstr>Wrap-Up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Kettner</dc:creator>
  <cp:lastModifiedBy>Benjamin</cp:lastModifiedBy>
  <cp:revision>120</cp:revision>
  <dcterms:created xsi:type="dcterms:W3CDTF">2015-01-19T21:20:04Z</dcterms:created>
  <dcterms:modified xsi:type="dcterms:W3CDTF">2020-10-23T07:19:12Z</dcterms:modified>
</cp:coreProperties>
</file>